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Muli Ultra-Bold" charset="1" panose="00000900000000000000"/>
      <p:regular r:id="rId42"/>
    </p:embeddedFont>
    <p:embeddedFont>
      <p:font typeface="Muli" charset="1" panose="00000500000000000000"/>
      <p:regular r:id="rId43"/>
    </p:embeddedFont>
    <p:embeddedFont>
      <p:font typeface="Arimo" charset="1" panose="020B0604020202020204"/>
      <p:regular r:id="rId44"/>
    </p:embeddedFont>
    <p:embeddedFont>
      <p:font typeface="Muli Semi-Bold" charset="1" panose="00000700000000000000"/>
      <p:regular r:id="rId45"/>
    </p:embeddedFont>
    <p:embeddedFont>
      <p:font typeface="Muli Bold" charset="1" panose="00000800000000000000"/>
      <p:regular r:id="rId46"/>
    </p:embeddedFont>
    <p:embeddedFont>
      <p:font typeface="DejaVu Serif Bold" charset="1" panose="02060803050605020204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git-scm.com/download/win" TargetMode="External" Type="http://schemas.openxmlformats.org/officeDocument/2006/relationships/hyperlink"/><Relationship Id="rId4" Target="https://git-scm.com/download/mac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2.gif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12.gif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4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2.gif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12.gif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12.gif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javedali99/git-tutorial?tab=readme-ov-file" TargetMode="External" Type="http://schemas.openxmlformats.org/officeDocument/2006/relationships/hyperlink"/><Relationship Id="rId3" Target="https://gist.github.com/gwenf/19e5748a5391929e8e938a22c8a4b3f2" TargetMode="External" Type="http://schemas.openxmlformats.org/officeDocument/2006/relationships/hyperlink"/><Relationship Id="rId4" Target="https://fr.slideshare.net/slideshow/n-mn-hc-ti-tm-hiu-git-v-github/238462540" TargetMode="External" Type="http://schemas.openxmlformats.org/officeDocument/2006/relationships/hyperlink"/><Relationship Id="rId5" Target="https://javedali99.github.io/git-tutorial/slides.html" TargetMode="External" Type="http://schemas.openxmlformats.org/officeDocument/2006/relationships/hyperlink"/><Relationship Id="rId6" Target="https://www.youtube.com/watch?v=RGOj5yH7evk" TargetMode="External" Type="http://schemas.openxmlformats.org/officeDocument/2006/relationships/hyperlink"/><Relationship Id="rId7" Target="https://training.github.com/downloads/github-git-cheat-sheet/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https://docs.github.com/fr/get-started/using-git/about-gi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GyQCmr8M.mp4" Type="http://schemas.openxmlformats.org/officeDocument/2006/relationships/video"/><Relationship Id="rId4" Target="../media/VAGGyQCmr8M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7806" y="3627449"/>
            <a:ext cx="25147654" cy="18197757"/>
          </a:xfrm>
          <a:custGeom>
            <a:avLst/>
            <a:gdLst/>
            <a:ahLst/>
            <a:cxnLst/>
            <a:rect r="r" b="b" t="t" l="l"/>
            <a:pathLst>
              <a:path h="18197757" w="25147654">
                <a:moveTo>
                  <a:pt x="0" y="0"/>
                </a:moveTo>
                <a:lnTo>
                  <a:pt x="25147654" y="0"/>
                </a:lnTo>
                <a:lnTo>
                  <a:pt x="25147654" y="18197757"/>
                </a:lnTo>
                <a:lnTo>
                  <a:pt x="0" y="18197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9554" y="3129194"/>
            <a:ext cx="11508893" cy="4786310"/>
          </a:xfrm>
          <a:custGeom>
            <a:avLst/>
            <a:gdLst/>
            <a:ahLst/>
            <a:cxnLst/>
            <a:rect r="r" b="b" t="t" l="l"/>
            <a:pathLst>
              <a:path h="4786310" w="11508893">
                <a:moveTo>
                  <a:pt x="0" y="0"/>
                </a:moveTo>
                <a:lnTo>
                  <a:pt x="11508892" y="0"/>
                </a:lnTo>
                <a:lnTo>
                  <a:pt x="11508892" y="4786310"/>
                </a:lnTo>
                <a:lnTo>
                  <a:pt x="0" y="4786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518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8305" y="614767"/>
            <a:ext cx="17332998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E2C4B"/>
                </a:solidFill>
                <a:latin typeface="Muli Ultra-Bold"/>
              </a:rPr>
              <a:t>Hands-on GitHub Tutorial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E2C4B"/>
                </a:solidFill>
                <a:latin typeface="Muli Ultra-Bold"/>
              </a:rPr>
              <a:t>Introduction to Git and GitHub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E2C4B"/>
                </a:solidFill>
                <a:latin typeface="Muli"/>
              </a:rPr>
              <a:t>(06/06/2024)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01994"/>
            <a:ext cx="18288000" cy="8485006"/>
          </a:xfrm>
          <a:custGeom>
            <a:avLst/>
            <a:gdLst/>
            <a:ahLst/>
            <a:cxnLst/>
            <a:rect r="r" b="b" t="t" l="l"/>
            <a:pathLst>
              <a:path h="8485006" w="18288000">
                <a:moveTo>
                  <a:pt x="0" y="0"/>
                </a:moveTo>
                <a:lnTo>
                  <a:pt x="18288000" y="0"/>
                </a:lnTo>
                <a:lnTo>
                  <a:pt x="18288000" y="8485006"/>
                </a:lnTo>
                <a:lnTo>
                  <a:pt x="0" y="8485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47700"/>
            <a:ext cx="1567057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E2C4B"/>
                </a:solidFill>
                <a:latin typeface="Muli Bold"/>
              </a:rPr>
              <a:t>Github walkthrough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Arimo"/>
              </a:rPr>
              <a:t>MGMA_2024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3424511" y="0"/>
          <a:ext cx="7284906" cy="12509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2509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Github instalation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45430" y="2856161"/>
            <a:ext cx="5313870" cy="5313870"/>
          </a:xfrm>
          <a:custGeom>
            <a:avLst/>
            <a:gdLst/>
            <a:ahLst/>
            <a:cxnLst/>
            <a:rect r="r" b="b" t="t" l="l"/>
            <a:pathLst>
              <a:path h="5313870" w="5313870">
                <a:moveTo>
                  <a:pt x="0" y="0"/>
                </a:moveTo>
                <a:lnTo>
                  <a:pt x="5313870" y="0"/>
                </a:lnTo>
                <a:lnTo>
                  <a:pt x="5313870" y="5313869"/>
                </a:lnTo>
                <a:lnTo>
                  <a:pt x="0" y="5313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47700"/>
            <a:ext cx="1567057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E2C4B"/>
                </a:solidFill>
                <a:latin typeface="Muli Bold"/>
              </a:rPr>
              <a:t>Git installation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07285"/>
            <a:ext cx="9113544" cy="654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E2C4B"/>
                </a:solidFill>
                <a:latin typeface="Muli"/>
              </a:rPr>
              <a:t>Installation (CLI)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E2C4B"/>
                </a:solidFill>
                <a:latin typeface="Muli"/>
              </a:rPr>
              <a:t>Git for Windows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u="sng">
                <a:solidFill>
                  <a:srgbClr val="0E2C4B"/>
                </a:solidFill>
                <a:latin typeface="Muli"/>
                <a:hlinkClick r:id="rId3" tooltip="https://git-scm.com/download/win"/>
              </a:rPr>
              <a:t>https://gitforwindows.org/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E2C4B"/>
                </a:solidFill>
                <a:latin typeface="Muli"/>
              </a:rPr>
              <a:t>MacOS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u="sng">
                <a:solidFill>
                  <a:srgbClr val="0E2C4B"/>
                </a:solidFill>
                <a:latin typeface="Muli"/>
                <a:hlinkClick r:id="rId4" tooltip="https://git-scm.com/download/mac"/>
              </a:rPr>
              <a:t>https://tinyurl.com/git-mac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E2C4B"/>
                </a:solidFill>
                <a:latin typeface="Muli"/>
              </a:rPr>
              <a:t>(Alternate: brew install git)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3424511" y="0"/>
          <a:ext cx="7284906" cy="12509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2509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Github instalation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2902839" cy="9454419"/>
          </a:xfrm>
          <a:custGeom>
            <a:avLst/>
            <a:gdLst/>
            <a:ahLst/>
            <a:cxnLst/>
            <a:rect r="r" b="b" t="t" l="l"/>
            <a:pathLst>
              <a:path h="9454419" w="12902839">
                <a:moveTo>
                  <a:pt x="0" y="0"/>
                </a:moveTo>
                <a:lnTo>
                  <a:pt x="12902839" y="0"/>
                </a:lnTo>
                <a:lnTo>
                  <a:pt x="12902839" y="9454419"/>
                </a:lnTo>
                <a:lnTo>
                  <a:pt x="0" y="9454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30" t="-43517" r="-2321" b="-4577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3424511" y="0"/>
          <a:ext cx="7284906" cy="12890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2890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Github instalation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28194" y="82078"/>
            <a:ext cx="3723926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Muli Bold"/>
              </a:rPr>
              <a:t>Commands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0284678" cy="10287000"/>
          </a:xfrm>
          <a:custGeom>
            <a:avLst/>
            <a:gdLst/>
            <a:ahLst/>
            <a:cxnLst/>
            <a:rect r="r" b="b" t="t" l="l"/>
            <a:pathLst>
              <a:path h="10287000" w="20284678">
                <a:moveTo>
                  <a:pt x="0" y="0"/>
                </a:moveTo>
                <a:lnTo>
                  <a:pt x="20284678" y="0"/>
                </a:lnTo>
                <a:lnTo>
                  <a:pt x="202846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277605" y="856074"/>
            <a:ext cx="433380" cy="345252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6502" y="0"/>
            <a:ext cx="9394997" cy="10287000"/>
          </a:xfrm>
          <a:custGeom>
            <a:avLst/>
            <a:gdLst/>
            <a:ahLst/>
            <a:cxnLst/>
            <a:rect r="r" b="b" t="t" l="l"/>
            <a:pathLst>
              <a:path h="10287000" w="9394997">
                <a:moveTo>
                  <a:pt x="0" y="0"/>
                </a:moveTo>
                <a:lnTo>
                  <a:pt x="9394996" y="0"/>
                </a:lnTo>
                <a:lnTo>
                  <a:pt x="93949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9173675" y="1790061"/>
            <a:ext cx="433380" cy="345252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4475472" y="6079514"/>
            <a:ext cx="439791" cy="337049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H="true">
            <a:off x="12269518" y="9536657"/>
            <a:ext cx="433380" cy="345252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903261" y="2011449"/>
            <a:ext cx="2130859" cy="52206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3424511" y="0"/>
          <a:ext cx="7284906" cy="12509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2509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Github instalation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88927" y="0"/>
            <a:ext cx="21476562" cy="10287000"/>
          </a:xfrm>
          <a:custGeom>
            <a:avLst/>
            <a:gdLst/>
            <a:ahLst/>
            <a:cxnLst/>
            <a:rect r="r" b="b" t="t" l="l"/>
            <a:pathLst>
              <a:path h="10287000" w="21476562">
                <a:moveTo>
                  <a:pt x="0" y="0"/>
                </a:moveTo>
                <a:lnTo>
                  <a:pt x="21476562" y="0"/>
                </a:lnTo>
                <a:lnTo>
                  <a:pt x="214765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08" t="0" r="-10108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3495653" y="2412719"/>
            <a:ext cx="433380" cy="345252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5366" y="0"/>
            <a:ext cx="15097269" cy="11351826"/>
          </a:xfrm>
          <a:custGeom>
            <a:avLst/>
            <a:gdLst/>
            <a:ahLst/>
            <a:cxnLst/>
            <a:rect r="r" b="b" t="t" l="l"/>
            <a:pathLst>
              <a:path h="11351826" w="15097269">
                <a:moveTo>
                  <a:pt x="0" y="0"/>
                </a:moveTo>
                <a:lnTo>
                  <a:pt x="15097268" y="0"/>
                </a:lnTo>
                <a:lnTo>
                  <a:pt x="15097268" y="11351826"/>
                </a:lnTo>
                <a:lnTo>
                  <a:pt x="0" y="1135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9723079" y="4042617"/>
            <a:ext cx="433380" cy="345252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10830" y="4387869"/>
            <a:ext cx="512249" cy="512249"/>
          </a:xfrm>
          <a:custGeom>
            <a:avLst/>
            <a:gdLst/>
            <a:ahLst/>
            <a:cxnLst/>
            <a:rect r="r" b="b" t="t" l="l"/>
            <a:pathLst>
              <a:path h="512249" w="512249">
                <a:moveTo>
                  <a:pt x="0" y="0"/>
                </a:moveTo>
                <a:lnTo>
                  <a:pt x="512249" y="0"/>
                </a:lnTo>
                <a:lnTo>
                  <a:pt x="512249" y="512249"/>
                </a:lnTo>
                <a:lnTo>
                  <a:pt x="0" y="512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6398925" y="9709663"/>
            <a:ext cx="1720751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Arimo"/>
              </a:rPr>
              <a:t>M</a:t>
            </a:r>
            <a:r>
              <a:rPr lang="en-US" sz="2300">
                <a:solidFill>
                  <a:srgbClr val="090909"/>
                </a:solidFill>
                <a:latin typeface="Arimo"/>
              </a:rPr>
              <a:t>GMA_2024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3958" y="1393341"/>
            <a:ext cx="10660085" cy="8672381"/>
          </a:xfrm>
          <a:custGeom>
            <a:avLst/>
            <a:gdLst/>
            <a:ahLst/>
            <a:cxnLst/>
            <a:rect r="r" b="b" t="t" l="l"/>
            <a:pathLst>
              <a:path h="8672381" w="10660085">
                <a:moveTo>
                  <a:pt x="0" y="0"/>
                </a:moveTo>
                <a:lnTo>
                  <a:pt x="10660084" y="0"/>
                </a:lnTo>
                <a:lnTo>
                  <a:pt x="10660084" y="8672380"/>
                </a:lnTo>
                <a:lnTo>
                  <a:pt x="0" y="867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3470710" y="0"/>
          <a:ext cx="7284906" cy="12509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2509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Github instalation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924" y="-649774"/>
            <a:ext cx="16072152" cy="11309351"/>
          </a:xfrm>
          <a:custGeom>
            <a:avLst/>
            <a:gdLst/>
            <a:ahLst/>
            <a:cxnLst/>
            <a:rect r="r" b="b" t="t" l="l"/>
            <a:pathLst>
              <a:path h="11309351" w="16072152">
                <a:moveTo>
                  <a:pt x="0" y="0"/>
                </a:moveTo>
                <a:lnTo>
                  <a:pt x="16072152" y="0"/>
                </a:lnTo>
                <a:lnTo>
                  <a:pt x="16072152" y="11309351"/>
                </a:lnTo>
                <a:lnTo>
                  <a:pt x="0" y="11309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" r="0" b="-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1753" y="5376416"/>
            <a:ext cx="14480093" cy="896635"/>
          </a:xfrm>
          <a:custGeom>
            <a:avLst/>
            <a:gdLst/>
            <a:ahLst/>
            <a:cxnLst/>
            <a:rect r="r" b="b" t="t" l="l"/>
            <a:pathLst>
              <a:path h="896635" w="14480093">
                <a:moveTo>
                  <a:pt x="0" y="0"/>
                </a:moveTo>
                <a:lnTo>
                  <a:pt x="14480092" y="0"/>
                </a:lnTo>
                <a:lnTo>
                  <a:pt x="14480092" y="896634"/>
                </a:lnTo>
                <a:lnTo>
                  <a:pt x="0" y="896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76961" r="0" b="-379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1753" y="5376416"/>
            <a:ext cx="10625736" cy="458158"/>
          </a:xfrm>
          <a:custGeom>
            <a:avLst/>
            <a:gdLst/>
            <a:ahLst/>
            <a:cxnLst/>
            <a:rect r="r" b="b" t="t" l="l"/>
            <a:pathLst>
              <a:path h="458158" w="10625736">
                <a:moveTo>
                  <a:pt x="0" y="0"/>
                </a:moveTo>
                <a:lnTo>
                  <a:pt x="10625736" y="0"/>
                </a:lnTo>
                <a:lnTo>
                  <a:pt x="10625736" y="458157"/>
                </a:lnTo>
                <a:lnTo>
                  <a:pt x="0" y="458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21753" y="5834573"/>
            <a:ext cx="12838608" cy="438477"/>
          </a:xfrm>
          <a:custGeom>
            <a:avLst/>
            <a:gdLst/>
            <a:ahLst/>
            <a:cxnLst/>
            <a:rect r="r" b="b" t="t" l="l"/>
            <a:pathLst>
              <a:path h="438477" w="12838608">
                <a:moveTo>
                  <a:pt x="0" y="0"/>
                </a:moveTo>
                <a:lnTo>
                  <a:pt x="12838608" y="0"/>
                </a:lnTo>
                <a:lnTo>
                  <a:pt x="12838608" y="438477"/>
                </a:lnTo>
                <a:lnTo>
                  <a:pt x="0" y="438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1753" y="8456702"/>
            <a:ext cx="4077734" cy="616800"/>
          </a:xfrm>
          <a:custGeom>
            <a:avLst/>
            <a:gdLst/>
            <a:ahLst/>
            <a:cxnLst/>
            <a:rect r="r" b="b" t="t" l="l"/>
            <a:pathLst>
              <a:path h="616800" w="4077734">
                <a:moveTo>
                  <a:pt x="0" y="0"/>
                </a:moveTo>
                <a:lnTo>
                  <a:pt x="4077733" y="0"/>
                </a:lnTo>
                <a:lnTo>
                  <a:pt x="4077733" y="616800"/>
                </a:lnTo>
                <a:lnTo>
                  <a:pt x="0" y="616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7180" y="236488"/>
            <a:ext cx="9381148" cy="9814023"/>
            <a:chOff x="0" y="0"/>
            <a:chExt cx="7504918" cy="7851218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504919" cy="7851218"/>
            </a:xfrm>
            <a:custGeom>
              <a:avLst/>
              <a:gdLst/>
              <a:ahLst/>
              <a:cxnLst/>
              <a:rect r="r" b="b" t="t" l="l"/>
              <a:pathLst>
                <a:path h="7851218" w="7504919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8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249503"/>
            <a:ext cx="617312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Table of Contents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625301" y="1047750"/>
          <a:ext cx="7284906" cy="819150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90909"/>
                          </a:solidFill>
                          <a:latin typeface="Muli"/>
                        </a:rPr>
                        <a:t>Git and Github introduction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Git and GitHub instalation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2121"/>
                    </a:solidFill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Git Branch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Forking in git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7180" y="236488"/>
            <a:ext cx="9381148" cy="9814023"/>
            <a:chOff x="0" y="0"/>
            <a:chExt cx="7504918" cy="7851218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504919" cy="7851218"/>
            </a:xfrm>
            <a:custGeom>
              <a:avLst/>
              <a:gdLst/>
              <a:ahLst/>
              <a:cxnLst/>
              <a:rect r="r" b="b" t="t" l="l"/>
              <a:pathLst>
                <a:path h="7851218" w="7504919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8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249503"/>
            <a:ext cx="617312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625301" y="1047750"/>
          <a:ext cx="7284906" cy="819150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Muli"/>
                        </a:rPr>
                        <a:t>Git and Github introduction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2121"/>
                    </a:solidFill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Git and GitHub instalation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Git Branch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Forking in git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6" y="183135"/>
            <a:ext cx="15886347" cy="10287000"/>
          </a:xfrm>
          <a:custGeom>
            <a:avLst/>
            <a:gdLst/>
            <a:ahLst/>
            <a:cxnLst/>
            <a:rect r="r" b="b" t="t" l="l"/>
            <a:pathLst>
              <a:path h="10287000" w="15886347">
                <a:moveTo>
                  <a:pt x="0" y="0"/>
                </a:moveTo>
                <a:lnTo>
                  <a:pt x="15886348" y="0"/>
                </a:lnTo>
                <a:lnTo>
                  <a:pt x="158863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88" r="0" b="-4388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5302476" y="0"/>
          <a:ext cx="7284906" cy="12128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2128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0863" y="500377"/>
            <a:ext cx="18641448" cy="9286245"/>
            <a:chOff x="0" y="0"/>
            <a:chExt cx="24855264" cy="123816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24855264" cy="1448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3"/>
                </a:lnSpc>
              </a:pPr>
              <a:r>
                <a:rPr lang="en-US" sz="7202">
                  <a:solidFill>
                    <a:srgbClr val="0E2C4B"/>
                  </a:solidFill>
                  <a:latin typeface="Muli Ultra-Bold"/>
                </a:rPr>
                <a:t>The basic workflow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36665"/>
              <a:ext cx="22942057" cy="9844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84"/>
                </a:lnSpc>
              </a:pP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First time</a:t>
              </a:r>
            </a:p>
            <a:p>
              <a:pPr algn="l" marL="753238" indent="-376619" lvl="1">
                <a:lnSpc>
                  <a:spcPts val="4884"/>
                </a:lnSpc>
                <a:buAutoNum type="arabicPeriod" startAt="1"/>
              </a:pPr>
              <a:r>
                <a:rPr lang="en-US" sz="3488">
                  <a:solidFill>
                    <a:srgbClr val="FA4E1D"/>
                  </a:solidFill>
                  <a:latin typeface="Muli Bold"/>
                </a:rPr>
                <a:t>Clone</a:t>
              </a:r>
              <a:r>
                <a:rPr lang="en-US" sz="3488">
                  <a:solidFill>
                    <a:srgbClr val="0E2C4B"/>
                  </a:solidFill>
                  <a:latin typeface="Muli Bold"/>
                </a:rPr>
                <a:t> </a:t>
              </a: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the repository that you want to work on from GitHub into your local machine</a:t>
              </a:r>
            </a:p>
            <a:p>
              <a:pPr algn="l" marL="753238" indent="-376619" lvl="1">
                <a:lnSpc>
                  <a:spcPts val="4884"/>
                </a:lnSpc>
                <a:buAutoNum type="arabicPeriod" startAt="1"/>
              </a:pP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Work on the files/scripts</a:t>
              </a:r>
            </a:p>
            <a:p>
              <a:pPr algn="l" marL="753238" indent="-376619" lvl="1">
                <a:lnSpc>
                  <a:spcPts val="4884"/>
                </a:lnSpc>
                <a:buAutoNum type="arabicPeriod" startAt="1"/>
              </a:pP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Next, you will </a:t>
              </a:r>
              <a:r>
                <a:rPr lang="en-US" sz="3488">
                  <a:solidFill>
                    <a:srgbClr val="FA4E1D"/>
                  </a:solidFill>
                  <a:latin typeface="Muli Bold"/>
                </a:rPr>
                <a:t>commit</a:t>
              </a: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 your changes and </a:t>
              </a:r>
              <a:r>
                <a:rPr lang="en-US" sz="3488" u="none">
                  <a:solidFill>
                    <a:srgbClr val="0E2C4B"/>
                  </a:solidFill>
                  <a:latin typeface="Muli Semi-Bold"/>
                </a:rPr>
                <a:t>i</a:t>
              </a: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n</a:t>
              </a:r>
              <a:r>
                <a:rPr lang="en-US" sz="3488" u="none">
                  <a:solidFill>
                    <a:srgbClr val="0E2C4B"/>
                  </a:solidFill>
                  <a:latin typeface="Muli Semi-Bold"/>
                </a:rPr>
                <a:t>c</a:t>
              </a: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lude an informative message, e.g. "Plot distribution of precipitation"</a:t>
              </a:r>
            </a:p>
            <a:p>
              <a:pPr algn="l" marL="753238" indent="-376619" lvl="1">
                <a:lnSpc>
                  <a:spcPts val="4884"/>
                </a:lnSpc>
                <a:buAutoNum type="arabicPeriod" startAt="1"/>
              </a:pP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Then, you will </a:t>
              </a:r>
              <a:r>
                <a:rPr lang="en-US" sz="3488">
                  <a:solidFill>
                    <a:srgbClr val="FA4E1D"/>
                  </a:solidFill>
                  <a:latin typeface="Muli Bold"/>
                </a:rPr>
                <a:t>push</a:t>
              </a: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 your changes to the remote repository</a:t>
              </a:r>
            </a:p>
            <a:p>
              <a:pPr algn="l">
                <a:lnSpc>
                  <a:spcPts val="4884"/>
                </a:lnSpc>
              </a:pP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Subseq</a:t>
              </a: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uent times</a:t>
              </a:r>
            </a:p>
            <a:p>
              <a:pPr algn="l" marL="753238" indent="-376619" lvl="1">
                <a:lnSpc>
                  <a:spcPts val="4884"/>
                </a:lnSpc>
                <a:buAutoNum type="arabicPeriod" startAt="1"/>
              </a:pPr>
              <a:r>
                <a:rPr lang="en-US" sz="3488">
                  <a:solidFill>
                    <a:srgbClr val="FA4E1D"/>
                  </a:solidFill>
                  <a:latin typeface="Muli Semi-Bold"/>
                </a:rPr>
                <a:t>Pull</a:t>
              </a: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 any changes from the remote repository that your collaborators might have made</a:t>
              </a:r>
            </a:p>
            <a:p>
              <a:pPr algn="l" marL="753238" indent="-376619" lvl="1">
                <a:lnSpc>
                  <a:spcPts val="4884"/>
                </a:lnSpc>
                <a:buAutoNum type="arabicPeriod" startAt="1"/>
              </a:pPr>
              <a:r>
                <a:rPr lang="en-US" sz="3488">
                  <a:solidFill>
                    <a:srgbClr val="0E2C4B"/>
                  </a:solidFill>
                  <a:latin typeface="Muli Semi-Bold"/>
                </a:rPr>
                <a:t>Repeat steps 2-4 above</a:t>
              </a:r>
            </a:p>
            <a:p>
              <a:pPr algn="l">
                <a:lnSpc>
                  <a:spcPts val="488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929563">
            <a:off x="-2272277" y="-2445772"/>
            <a:ext cx="5686281" cy="4114800"/>
          </a:xfrm>
          <a:custGeom>
            <a:avLst/>
            <a:gdLst/>
            <a:ahLst/>
            <a:cxnLst/>
            <a:rect r="r" b="b" t="t" l="l"/>
            <a:pathLst>
              <a:path h="4114800" w="5686281">
                <a:moveTo>
                  <a:pt x="0" y="0"/>
                </a:moveTo>
                <a:lnTo>
                  <a:pt x="5686281" y="0"/>
                </a:lnTo>
                <a:lnTo>
                  <a:pt x="5686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90195">
            <a:off x="14657380" y="7028111"/>
            <a:ext cx="5686281" cy="4114800"/>
          </a:xfrm>
          <a:custGeom>
            <a:avLst/>
            <a:gdLst/>
            <a:ahLst/>
            <a:cxnLst/>
            <a:rect r="r" b="b" t="t" l="l"/>
            <a:pathLst>
              <a:path h="4114800" w="5686281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5302476" y="0"/>
          <a:ext cx="7284906" cy="11747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1747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39084" y="1446046"/>
            <a:ext cx="10609832" cy="8336297"/>
          </a:xfrm>
          <a:custGeom>
            <a:avLst/>
            <a:gdLst/>
            <a:ahLst/>
            <a:cxnLst/>
            <a:rect r="r" b="b" t="t" l="l"/>
            <a:pathLst>
              <a:path h="8336297" w="10609832">
                <a:moveTo>
                  <a:pt x="0" y="0"/>
                </a:moveTo>
                <a:lnTo>
                  <a:pt x="10609832" y="0"/>
                </a:lnTo>
                <a:lnTo>
                  <a:pt x="10609832" y="8336296"/>
                </a:lnTo>
                <a:lnTo>
                  <a:pt x="0" y="833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5302476" y="0"/>
          <a:ext cx="7284906" cy="11366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1366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3522" y="697127"/>
            <a:ext cx="11400957" cy="8892746"/>
          </a:xfrm>
          <a:custGeom>
            <a:avLst/>
            <a:gdLst/>
            <a:ahLst/>
            <a:cxnLst/>
            <a:rect r="r" b="b" t="t" l="l"/>
            <a:pathLst>
              <a:path h="8892746" w="11400957">
                <a:moveTo>
                  <a:pt x="0" y="0"/>
                </a:moveTo>
                <a:lnTo>
                  <a:pt x="11400956" y="0"/>
                </a:lnTo>
                <a:lnTo>
                  <a:pt x="11400956" y="8892746"/>
                </a:lnTo>
                <a:lnTo>
                  <a:pt x="0" y="8892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5302476" y="0"/>
          <a:ext cx="7284906" cy="11366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1366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844488" y="7468863"/>
            <a:ext cx="2593090" cy="63530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H="true">
            <a:off x="11467253" y="7086361"/>
            <a:ext cx="433380" cy="345252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75560" y="-1110187"/>
            <a:ext cx="24292089" cy="14878967"/>
          </a:xfrm>
          <a:custGeom>
            <a:avLst/>
            <a:gdLst/>
            <a:ahLst/>
            <a:cxnLst/>
            <a:rect r="r" b="b" t="t" l="l"/>
            <a:pathLst>
              <a:path h="14878967" w="24292089">
                <a:moveTo>
                  <a:pt x="0" y="0"/>
                </a:moveTo>
                <a:lnTo>
                  <a:pt x="24292089" y="0"/>
                </a:lnTo>
                <a:lnTo>
                  <a:pt x="24292089" y="14878968"/>
                </a:lnTo>
                <a:lnTo>
                  <a:pt x="0" y="14878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632" r="0" b="-316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527086" cy="5777265"/>
          </a:xfrm>
          <a:custGeom>
            <a:avLst/>
            <a:gdLst/>
            <a:ahLst/>
            <a:cxnLst/>
            <a:rect r="r" b="b" t="t" l="l"/>
            <a:pathLst>
              <a:path h="5777265" w="15527086">
                <a:moveTo>
                  <a:pt x="0" y="0"/>
                </a:moveTo>
                <a:lnTo>
                  <a:pt x="15527086" y="0"/>
                </a:lnTo>
                <a:lnTo>
                  <a:pt x="15527086" y="5777265"/>
                </a:lnTo>
                <a:lnTo>
                  <a:pt x="0" y="5777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033619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18" r="0" b="-2136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498679" y="1796703"/>
            <a:ext cx="2094193" cy="51307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Arimo"/>
              </a:rPr>
              <a:t>MGMA_2024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5302476" y="0"/>
          <a:ext cx="7284906" cy="10985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0985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5808271"/>
          </a:xfrm>
          <a:custGeom>
            <a:avLst/>
            <a:gdLst/>
            <a:ahLst/>
            <a:cxnLst/>
            <a:rect r="r" b="b" t="t" l="l"/>
            <a:pathLst>
              <a:path h="15808271" w="18288000">
                <a:moveTo>
                  <a:pt x="0" y="0"/>
                </a:moveTo>
                <a:lnTo>
                  <a:pt x="18288000" y="0"/>
                </a:lnTo>
                <a:lnTo>
                  <a:pt x="18288000" y="15808271"/>
                </a:lnTo>
                <a:lnTo>
                  <a:pt x="0" y="1580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2332" y="2126156"/>
            <a:ext cx="777794" cy="777794"/>
          </a:xfrm>
          <a:custGeom>
            <a:avLst/>
            <a:gdLst/>
            <a:ahLst/>
            <a:cxnLst/>
            <a:rect r="r" b="b" t="t" l="l"/>
            <a:pathLst>
              <a:path h="777794" w="777794">
                <a:moveTo>
                  <a:pt x="0" y="0"/>
                </a:moveTo>
                <a:lnTo>
                  <a:pt x="777794" y="0"/>
                </a:lnTo>
                <a:lnTo>
                  <a:pt x="777794" y="777794"/>
                </a:lnTo>
                <a:lnTo>
                  <a:pt x="0" y="777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85725" cap="sq">
            <a:solidFill>
              <a:srgbClr val="FF5757"/>
            </a:solidFill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 flipH="true">
            <a:off x="14779801" y="1743654"/>
            <a:ext cx="433380" cy="345252"/>
          </a:xfrm>
          <a:prstGeom prst="line">
            <a:avLst/>
          </a:prstGeom>
          <a:ln cap="flat" w="95250">
            <a:solidFill>
              <a:srgbClr val="FF57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Arimo"/>
              </a:rPr>
              <a:t>MGMA_2024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5302476" y="0"/>
          <a:ext cx="7284906" cy="10604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0604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75560" y="-1110187"/>
            <a:ext cx="24292089" cy="14878967"/>
          </a:xfrm>
          <a:custGeom>
            <a:avLst/>
            <a:gdLst/>
            <a:ahLst/>
            <a:cxnLst/>
            <a:rect r="r" b="b" t="t" l="l"/>
            <a:pathLst>
              <a:path h="14878967" w="24292089">
                <a:moveTo>
                  <a:pt x="0" y="0"/>
                </a:moveTo>
                <a:lnTo>
                  <a:pt x="24292089" y="0"/>
                </a:lnTo>
                <a:lnTo>
                  <a:pt x="24292089" y="14878968"/>
                </a:lnTo>
                <a:lnTo>
                  <a:pt x="0" y="14878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632" r="0" b="-316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1790009" cy="3499206"/>
          </a:xfrm>
          <a:custGeom>
            <a:avLst/>
            <a:gdLst/>
            <a:ahLst/>
            <a:cxnLst/>
            <a:rect r="r" b="b" t="t" l="l"/>
            <a:pathLst>
              <a:path h="3499206" w="11790009">
                <a:moveTo>
                  <a:pt x="0" y="0"/>
                </a:moveTo>
                <a:lnTo>
                  <a:pt x="11790009" y="0"/>
                </a:lnTo>
                <a:lnTo>
                  <a:pt x="11790009" y="3499206"/>
                </a:lnTo>
                <a:lnTo>
                  <a:pt x="0" y="3499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352699"/>
            <a:ext cx="10960713" cy="974286"/>
          </a:xfrm>
          <a:custGeom>
            <a:avLst/>
            <a:gdLst/>
            <a:ahLst/>
            <a:cxnLst/>
            <a:rect r="r" b="b" t="t" l="l"/>
            <a:pathLst>
              <a:path h="974286" w="10960713">
                <a:moveTo>
                  <a:pt x="0" y="0"/>
                </a:moveTo>
                <a:lnTo>
                  <a:pt x="10960713" y="0"/>
                </a:lnTo>
                <a:lnTo>
                  <a:pt x="10960713" y="974285"/>
                </a:lnTo>
                <a:lnTo>
                  <a:pt x="0" y="974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06060"/>
            <a:ext cx="9506230" cy="5980940"/>
          </a:xfrm>
          <a:custGeom>
            <a:avLst/>
            <a:gdLst/>
            <a:ahLst/>
            <a:cxnLst/>
            <a:rect r="r" b="b" t="t" l="l"/>
            <a:pathLst>
              <a:path h="5980940" w="9506230">
                <a:moveTo>
                  <a:pt x="0" y="0"/>
                </a:moveTo>
                <a:lnTo>
                  <a:pt x="9506230" y="0"/>
                </a:lnTo>
                <a:lnTo>
                  <a:pt x="9506230" y="5980940"/>
                </a:lnTo>
                <a:lnTo>
                  <a:pt x="0" y="598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Arimo"/>
              </a:rPr>
              <a:t>MGMA_2024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5302476" y="0"/>
          <a:ext cx="7284906" cy="10604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0604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75560" y="-1110187"/>
            <a:ext cx="24292089" cy="14878967"/>
          </a:xfrm>
          <a:custGeom>
            <a:avLst/>
            <a:gdLst/>
            <a:ahLst/>
            <a:cxnLst/>
            <a:rect r="r" b="b" t="t" l="l"/>
            <a:pathLst>
              <a:path h="14878967" w="24292089">
                <a:moveTo>
                  <a:pt x="0" y="0"/>
                </a:moveTo>
                <a:lnTo>
                  <a:pt x="24292089" y="0"/>
                </a:lnTo>
                <a:lnTo>
                  <a:pt x="24292089" y="14878968"/>
                </a:lnTo>
                <a:lnTo>
                  <a:pt x="0" y="14878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632" r="0" b="-316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08093" y="0"/>
            <a:ext cx="13724783" cy="10249984"/>
          </a:xfrm>
          <a:custGeom>
            <a:avLst/>
            <a:gdLst/>
            <a:ahLst/>
            <a:cxnLst/>
            <a:rect r="r" b="b" t="t" l="l"/>
            <a:pathLst>
              <a:path h="10249984" w="13724783">
                <a:moveTo>
                  <a:pt x="0" y="0"/>
                </a:moveTo>
                <a:lnTo>
                  <a:pt x="13724783" y="0"/>
                </a:lnTo>
                <a:lnTo>
                  <a:pt x="13724783" y="10249984"/>
                </a:lnTo>
                <a:lnTo>
                  <a:pt x="0" y="10249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17543" y="0"/>
            <a:ext cx="631496" cy="631496"/>
          </a:xfrm>
          <a:custGeom>
            <a:avLst/>
            <a:gdLst/>
            <a:ahLst/>
            <a:cxnLst/>
            <a:rect r="r" b="b" t="t" l="l"/>
            <a:pathLst>
              <a:path h="631496" w="631496">
                <a:moveTo>
                  <a:pt x="0" y="0"/>
                </a:moveTo>
                <a:lnTo>
                  <a:pt x="631496" y="0"/>
                </a:lnTo>
                <a:lnTo>
                  <a:pt x="631496" y="631496"/>
                </a:lnTo>
                <a:lnTo>
                  <a:pt x="0" y="63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85725" cap="sq">
            <a:solidFill>
              <a:srgbClr val="FF5757"/>
            </a:solidFill>
            <a:prstDash val="solid"/>
            <a:miter/>
          </a:ln>
        </p:spPr>
      </p:sp>
      <p:sp>
        <p:nvSpPr>
          <p:cNvPr name="AutoShape 5" id="5"/>
          <p:cNvSpPr/>
          <p:nvPr/>
        </p:nvSpPr>
        <p:spPr>
          <a:xfrm flipH="true" flipV="true">
            <a:off x="13676565" y="669588"/>
            <a:ext cx="452172" cy="320247"/>
          </a:xfrm>
          <a:prstGeom prst="line">
            <a:avLst/>
          </a:prstGeom>
          <a:ln cap="flat" w="95250">
            <a:solidFill>
              <a:srgbClr val="FF5757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913486" y="6786242"/>
            <a:ext cx="2548404" cy="6243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7180" y="236488"/>
            <a:ext cx="9381148" cy="9814023"/>
            <a:chOff x="0" y="0"/>
            <a:chExt cx="7504918" cy="7851218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504919" cy="7851218"/>
            </a:xfrm>
            <a:custGeom>
              <a:avLst/>
              <a:gdLst/>
              <a:ahLst/>
              <a:cxnLst/>
              <a:rect r="r" b="b" t="t" l="l"/>
              <a:pathLst>
                <a:path h="7851218" w="7504919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8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249503"/>
            <a:ext cx="617312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Table of Contents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625301" y="1047750"/>
          <a:ext cx="7284906" cy="819150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90909"/>
                          </a:solidFill>
                          <a:latin typeface="Muli"/>
                        </a:rPr>
                        <a:t>Git and Github introduction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Git and GitHub instalation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Muli"/>
                        </a:rPr>
                        <a:t>Git Branch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2121"/>
                    </a:solidFill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Forking in git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226465" y="0"/>
          <a:ext cx="7284906" cy="10985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0985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branch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061535" y="1514469"/>
            <a:ext cx="14164929" cy="7258063"/>
          </a:xfrm>
          <a:custGeom>
            <a:avLst/>
            <a:gdLst/>
            <a:ahLst/>
            <a:cxnLst/>
            <a:rect r="r" b="b" t="t" l="l"/>
            <a:pathLst>
              <a:path h="7258063" w="14164929">
                <a:moveTo>
                  <a:pt x="0" y="0"/>
                </a:moveTo>
                <a:lnTo>
                  <a:pt x="14164930" y="0"/>
                </a:lnTo>
                <a:lnTo>
                  <a:pt x="14164930" y="7258062"/>
                </a:lnTo>
                <a:lnTo>
                  <a:pt x="0" y="725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8567" y="1332512"/>
            <a:ext cx="16563763" cy="7621976"/>
            <a:chOff x="0" y="0"/>
            <a:chExt cx="22085017" cy="1016263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2085017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0E2C4B"/>
                  </a:solidFill>
                  <a:latin typeface="Muli Ultra-Bold"/>
                </a:rPr>
                <a:t>Why you should use Git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47571"/>
              <a:ext cx="20385047" cy="7915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9"/>
                </a:lnSpc>
              </a:pP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0E2C4B"/>
                  </a:solidFill>
                  <a:latin typeface="Muli"/>
                </a:rPr>
                <a:t>To be kind to yourself</a:t>
              </a: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0E2C4B"/>
                  </a:solidFill>
                  <a:latin typeface="Muli"/>
                </a:rPr>
                <a:t>To be kind to your collaborators</a:t>
              </a: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0E2C4B"/>
                  </a:solidFill>
                  <a:latin typeface="Muli"/>
                </a:rPr>
                <a:t>To ensure your work is reproducible</a:t>
              </a:r>
            </a:p>
            <a:p>
              <a:pPr algn="l">
                <a:lnSpc>
                  <a:spcPts val="4339"/>
                </a:lnSpc>
              </a:pP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0E2C4B"/>
                  </a:solidFill>
                  <a:latin typeface="Muli"/>
                </a:rPr>
                <a:t>Spillover benefits</a:t>
              </a: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0E2C4B"/>
                  </a:solidFill>
                  <a:latin typeface="Muli"/>
                  <a:ea typeface="Muli"/>
                  <a:cs typeface="Muli"/>
                </a:rPr>
                <a:t>👨‍🔬 📐 It imposes a certain discipline to your programming.</a:t>
              </a: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0E2C4B"/>
                  </a:solidFill>
                  <a:latin typeface="Muli"/>
                  <a:ea typeface="Muli"/>
                </a:rPr>
                <a:t>🤓 🔥 You can be braver when you code: if your new feature breaks, you can revert back to a version that worked!</a:t>
              </a: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0E2C4B"/>
                  </a:solidFill>
                  <a:latin typeface="Muli"/>
                  <a:ea typeface="Muli"/>
                  <a:cs typeface="Muli"/>
                </a:rPr>
                <a:t>👩‍💻 🗳 Keeps multiple (older and newer) versions of everything (not just source code)</a:t>
              </a:r>
            </a:p>
            <a:p>
              <a:pPr algn="l">
                <a:lnSpc>
                  <a:spcPts val="43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929563">
            <a:off x="-2037457" y="-1456845"/>
            <a:ext cx="5686281" cy="4114800"/>
          </a:xfrm>
          <a:custGeom>
            <a:avLst/>
            <a:gdLst/>
            <a:ahLst/>
            <a:cxnLst/>
            <a:rect r="r" b="b" t="t" l="l"/>
            <a:pathLst>
              <a:path h="4114800" w="5686281">
                <a:moveTo>
                  <a:pt x="0" y="0"/>
                </a:moveTo>
                <a:lnTo>
                  <a:pt x="5686281" y="0"/>
                </a:lnTo>
                <a:lnTo>
                  <a:pt x="5686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284166">
            <a:off x="15444859" y="6149065"/>
            <a:ext cx="5686281" cy="4114800"/>
          </a:xfrm>
          <a:custGeom>
            <a:avLst/>
            <a:gdLst/>
            <a:ahLst/>
            <a:cxnLst/>
            <a:rect r="r" b="b" t="t" l="l"/>
            <a:pathLst>
              <a:path h="4114800" w="5686281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3178114" y="0"/>
          <a:ext cx="7284906" cy="13652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Github introduction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226465" y="0"/>
          <a:ext cx="7284906" cy="10985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0985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branch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4772866" y="3843423"/>
            <a:ext cx="8742269" cy="5245361"/>
          </a:xfrm>
          <a:custGeom>
            <a:avLst/>
            <a:gdLst/>
            <a:ahLst/>
            <a:cxnLst/>
            <a:rect r="r" b="b" t="t" l="l"/>
            <a:pathLst>
              <a:path h="5245361" w="8742269">
                <a:moveTo>
                  <a:pt x="0" y="0"/>
                </a:moveTo>
                <a:lnTo>
                  <a:pt x="8742268" y="0"/>
                </a:lnTo>
                <a:lnTo>
                  <a:pt x="8742268" y="5245362"/>
                </a:lnTo>
                <a:lnTo>
                  <a:pt x="0" y="5245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2176" y="295293"/>
            <a:ext cx="7789366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Git branch command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2176" y="1443758"/>
            <a:ext cx="4272260" cy="239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git checkout -b feature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git checkout main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git diff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git merge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7180" y="236488"/>
            <a:ext cx="9381148" cy="9814023"/>
            <a:chOff x="0" y="0"/>
            <a:chExt cx="7504918" cy="7851218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504919" cy="7851218"/>
            </a:xfrm>
            <a:custGeom>
              <a:avLst/>
              <a:gdLst/>
              <a:ahLst/>
              <a:cxnLst/>
              <a:rect r="r" b="b" t="t" l="l"/>
              <a:pathLst>
                <a:path h="7851218" w="7504919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8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249503"/>
            <a:ext cx="617312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Table of Contents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625301" y="1047750"/>
          <a:ext cx="7284906" cy="819150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90909"/>
                          </a:solidFill>
                          <a:latin typeface="Muli"/>
                        </a:rPr>
                        <a:t>Git and Github introduction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Git and GitHub instalation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Muli"/>
                        </a:rPr>
                        <a:t>Git Branch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Muli"/>
                        </a:rPr>
                        <a:t>Forking in git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2121"/>
                    </a:solidFill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0279" y="0"/>
            <a:ext cx="12893048" cy="10295597"/>
          </a:xfrm>
          <a:custGeom>
            <a:avLst/>
            <a:gdLst/>
            <a:ahLst/>
            <a:cxnLst/>
            <a:rect r="r" b="b" t="t" l="l"/>
            <a:pathLst>
              <a:path h="10295597" w="12893048">
                <a:moveTo>
                  <a:pt x="0" y="0"/>
                </a:moveTo>
                <a:lnTo>
                  <a:pt x="12893049" y="0"/>
                </a:lnTo>
                <a:lnTo>
                  <a:pt x="12893049" y="10295597"/>
                </a:lnTo>
                <a:lnTo>
                  <a:pt x="0" y="10295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6642260" y="0"/>
          <a:ext cx="7284906" cy="10604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0604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Forking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5243959" cy="10338506"/>
          </a:xfrm>
          <a:custGeom>
            <a:avLst/>
            <a:gdLst/>
            <a:ahLst/>
            <a:cxnLst/>
            <a:rect r="r" b="b" t="t" l="l"/>
            <a:pathLst>
              <a:path h="10338506" w="25243959">
                <a:moveTo>
                  <a:pt x="0" y="0"/>
                </a:moveTo>
                <a:lnTo>
                  <a:pt x="25243959" y="0"/>
                </a:lnTo>
                <a:lnTo>
                  <a:pt x="25243959" y="10338506"/>
                </a:lnTo>
                <a:lnTo>
                  <a:pt x="0" y="1033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6642260" y="0"/>
          <a:ext cx="7284906" cy="10604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0604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Forking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54943" y="1658105"/>
            <a:ext cx="3199539" cy="78388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0502164" cy="10685639"/>
          </a:xfrm>
          <a:custGeom>
            <a:avLst/>
            <a:gdLst/>
            <a:ahLst/>
            <a:cxnLst/>
            <a:rect r="r" b="b" t="t" l="l"/>
            <a:pathLst>
              <a:path h="10685639" w="20502164">
                <a:moveTo>
                  <a:pt x="0" y="0"/>
                </a:moveTo>
                <a:lnTo>
                  <a:pt x="20502164" y="0"/>
                </a:lnTo>
                <a:lnTo>
                  <a:pt x="20502164" y="10685639"/>
                </a:lnTo>
                <a:lnTo>
                  <a:pt x="0" y="1068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4077" y="1284997"/>
            <a:ext cx="3232821" cy="1616411"/>
          </a:xfrm>
          <a:custGeom>
            <a:avLst/>
            <a:gdLst/>
            <a:ahLst/>
            <a:cxnLst/>
            <a:rect r="r" b="b" t="t" l="l"/>
            <a:pathLst>
              <a:path h="1616411" w="3232821">
                <a:moveTo>
                  <a:pt x="0" y="0"/>
                </a:moveTo>
                <a:lnTo>
                  <a:pt x="3232822" y="0"/>
                </a:lnTo>
                <a:lnTo>
                  <a:pt x="3232822" y="1616411"/>
                </a:lnTo>
                <a:lnTo>
                  <a:pt x="0" y="1616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6642260" y="0"/>
          <a:ext cx="7284906" cy="10604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0604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Forking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sp>
        <p:nvSpPr>
          <p:cNvPr name="AutoShape 5" id="5"/>
          <p:cNvSpPr/>
          <p:nvPr/>
        </p:nvSpPr>
        <p:spPr>
          <a:xfrm flipH="true">
            <a:off x="15456899" y="939745"/>
            <a:ext cx="433380" cy="345252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642260" y="0"/>
          <a:ext cx="7284906" cy="10604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0604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Forking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 flipH="true">
            <a:off x="15456899" y="939745"/>
            <a:ext cx="433380" cy="345252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40206" y="-212436"/>
            <a:ext cx="14807587" cy="10711872"/>
          </a:xfrm>
          <a:custGeom>
            <a:avLst/>
            <a:gdLst/>
            <a:ahLst/>
            <a:cxnLst/>
            <a:rect r="r" b="b" t="t" l="l"/>
            <a:pathLst>
              <a:path h="10711872" w="14807587">
                <a:moveTo>
                  <a:pt x="0" y="0"/>
                </a:moveTo>
                <a:lnTo>
                  <a:pt x="14807588" y="0"/>
                </a:lnTo>
                <a:lnTo>
                  <a:pt x="14807588" y="10711872"/>
                </a:lnTo>
                <a:lnTo>
                  <a:pt x="0" y="1071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94041" y="9019215"/>
            <a:ext cx="3199539" cy="78388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0265" y="7217192"/>
            <a:ext cx="15342691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hlinkClick r:id="rId2" tooltip="https://github.com/javedali99/git-tutorial?tab=readme-ov-file"/>
              </a:rPr>
              <a:t>https://github.com/javedali99/git-tutorial?tab=readme-ov-file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0265" y="3847835"/>
            <a:ext cx="17259300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hlinkClick r:id="rId3" tooltip="https://gist.github.com/gwenf/19e5748a5391929e8e938a22c8a4b3f2"/>
              </a:rPr>
              <a:t>https://gist.github.com/gwenf/19e5748a5391929e8e938a22c8a4b3f2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0265" y="5531220"/>
            <a:ext cx="17259300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hlinkClick r:id="rId4" tooltip="https://fr.slideshare.net/slideshow/n-mn-hc-ti-tm-hiu-git-v-github/238462540"/>
              </a:rPr>
              <a:t>https://fr.slideshare.net/slideshow/n-mn-hc-ti-tm-hiu-git-v-github/238462540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0265" y="2871470"/>
            <a:ext cx="12403931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hlinkClick r:id="rId5" tooltip="https://javedali99.github.io/git-tutorial/slides.html"/>
              </a:rPr>
              <a:t>https://javedali99.github.io/git-tutorial/slides.html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0265" y="1892935"/>
            <a:ext cx="12905631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hlinkClick r:id="rId6" tooltip="https://www.youtube.com/watch?v=RGOj5yH7evk"/>
              </a:rPr>
              <a:t>https://www.youtube.com/watch?v=RGOj5yH7evk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0265" y="914400"/>
            <a:ext cx="15619512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hlinkClick r:id="rId7" tooltip="https://training.github.com/downloads/github-git-cheat-sheet/"/>
              </a:rPr>
              <a:t>https://training.github.com/downloads/github-git-cheat-sheet/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28383"/>
            <a:ext cx="16563763" cy="8707826"/>
            <a:chOff x="0" y="0"/>
            <a:chExt cx="22085017" cy="1161043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2085017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0E2C4B"/>
                  </a:solidFill>
                  <a:latin typeface="Muli Ultra-Bold"/>
                </a:rPr>
                <a:t>Git and GitHub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47571"/>
              <a:ext cx="20385047" cy="9362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0E2C4B"/>
                  </a:solidFill>
                  <a:latin typeface="Muli Semi-Bold"/>
                </a:rPr>
                <a:t>Git</a:t>
              </a:r>
            </a:p>
            <a:p>
              <a:pPr algn="l" marL="669286" indent="-334643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E2C4B"/>
                  </a:solidFill>
                  <a:latin typeface="Muli"/>
                </a:rPr>
                <a:t>the software that allows us to do version control.</a:t>
              </a:r>
            </a:p>
            <a:p>
              <a:pPr algn="l" marL="669286" indent="-334643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E2C4B"/>
                  </a:solidFill>
                  <a:latin typeface="Muli"/>
                </a:rPr>
                <a:t>like the “Track Changes” feature from Microsoft Word, but more rigorous, powerful, and scaled up to multiple files.</a:t>
              </a: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0E2C4B"/>
                  </a:solidFill>
                  <a:latin typeface="Muli Semi-Bold"/>
                </a:rPr>
                <a:t>GitHub</a:t>
              </a:r>
            </a:p>
            <a:p>
              <a:pPr algn="l" marL="669286" indent="-334643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E2C4B"/>
                  </a:solidFill>
                  <a:latin typeface="Muli"/>
                </a:rPr>
                <a:t>hosting service for git projects — essentially Dropbox for git projects.</a:t>
              </a:r>
            </a:p>
            <a:p>
              <a:pPr algn="l" marL="669286" indent="-334643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E2C4B"/>
                  </a:solidFill>
                  <a:latin typeface="Muli"/>
                </a:rPr>
                <a:t>You can host </a:t>
              </a:r>
              <a:r>
                <a:rPr lang="en-US" sz="3099">
                  <a:solidFill>
                    <a:srgbClr val="0E2C4B"/>
                  </a:solidFill>
                  <a:latin typeface="Muli Bold"/>
                </a:rPr>
                <a:t>remote</a:t>
              </a:r>
              <a:r>
                <a:rPr lang="en-US" sz="3099">
                  <a:solidFill>
                    <a:srgbClr val="0E2C4B"/>
                  </a:solidFill>
                  <a:latin typeface="Muli"/>
                </a:rPr>
                <a:t> repositories on </a:t>
              </a:r>
              <a:r>
                <a:rPr lang="en-US" sz="3099" u="sng">
                  <a:solidFill>
                    <a:srgbClr val="0E2C4B"/>
                  </a:solidFill>
                  <a:latin typeface="Muli"/>
                  <a:hlinkClick r:id="rId2" tooltip="https://github.com/"/>
                </a:rPr>
                <a:t>https://github.com/</a:t>
              </a:r>
              <a:r>
                <a:rPr lang="en-US" sz="3099">
                  <a:solidFill>
                    <a:srgbClr val="0E2C4B"/>
                  </a:solidFill>
                  <a:latin typeface="Muli"/>
                </a:rPr>
                <a:t>. You edit and work on your content in your </a:t>
              </a:r>
              <a:r>
                <a:rPr lang="en-US" sz="3099">
                  <a:solidFill>
                    <a:srgbClr val="0E2C4B"/>
                  </a:solidFill>
                  <a:latin typeface="Muli Bold"/>
                </a:rPr>
                <a:t>local</a:t>
              </a:r>
              <a:r>
                <a:rPr lang="en-US" sz="3099">
                  <a:solidFill>
                    <a:srgbClr val="0E2C4B"/>
                  </a:solidFill>
                  <a:latin typeface="Muli"/>
                </a:rPr>
                <a:t> repository on your computer, and then you send your changes to the remote.</a:t>
              </a: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0E2C4B"/>
                  </a:solidFill>
                  <a:latin typeface="Muli"/>
                </a:rPr>
                <a:t>You can interact with Git using the </a:t>
              </a:r>
              <a:r>
                <a:rPr lang="en-US" sz="3099">
                  <a:solidFill>
                    <a:srgbClr val="0E2C4B"/>
                  </a:solidFill>
                  <a:latin typeface="Muli Bold"/>
                </a:rPr>
                <a:t>Graphical User Interface (GUI)</a:t>
              </a:r>
              <a:r>
                <a:rPr lang="en-US" sz="3099">
                  <a:solidFill>
                    <a:srgbClr val="0E2C4B"/>
                  </a:solidFill>
                  <a:latin typeface="Muli"/>
                </a:rPr>
                <a:t> provided by GitHub Desktop, or through the </a:t>
              </a:r>
              <a:r>
                <a:rPr lang="en-US" sz="3099">
                  <a:solidFill>
                    <a:srgbClr val="0E2C4B"/>
                  </a:solidFill>
                  <a:latin typeface="Muli Bold"/>
                </a:rPr>
                <a:t>Command Line Interface (CLI)</a:t>
              </a:r>
              <a:r>
                <a:rPr lang="en-US" sz="3099">
                  <a:solidFill>
                    <a:srgbClr val="0E2C4B"/>
                  </a:solidFill>
                  <a:latin typeface="Muli"/>
                </a:rPr>
                <a:t>.</a:t>
              </a:r>
            </a:p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0E2C4B"/>
                  </a:solidFill>
                  <a:latin typeface="Muli Semi-Bold"/>
                </a:rPr>
                <a:t>In this tutorial, we will use both.</a:t>
              </a:r>
            </a:p>
            <a:p>
              <a:pPr algn="l">
                <a:lnSpc>
                  <a:spcPts val="43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929563">
            <a:off x="-2037457" y="-1456845"/>
            <a:ext cx="5686281" cy="4114800"/>
          </a:xfrm>
          <a:custGeom>
            <a:avLst/>
            <a:gdLst/>
            <a:ahLst/>
            <a:cxnLst/>
            <a:rect r="r" b="b" t="t" l="l"/>
            <a:pathLst>
              <a:path h="4114800" w="5686281">
                <a:moveTo>
                  <a:pt x="0" y="0"/>
                </a:moveTo>
                <a:lnTo>
                  <a:pt x="5686281" y="0"/>
                </a:lnTo>
                <a:lnTo>
                  <a:pt x="5686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284166">
            <a:off x="15444859" y="6149065"/>
            <a:ext cx="5686281" cy="4114800"/>
          </a:xfrm>
          <a:custGeom>
            <a:avLst/>
            <a:gdLst/>
            <a:ahLst/>
            <a:cxnLst/>
            <a:rect r="r" b="b" t="t" l="l"/>
            <a:pathLst>
              <a:path h="4114800" w="5686281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393804"/>
            <a:ext cx="7944964" cy="44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1"/>
              </a:lnSpc>
            </a:pPr>
            <a:r>
              <a:rPr lang="en-US" sz="2558" u="sng">
                <a:solidFill>
                  <a:srgbClr val="0E2C4B"/>
                </a:solidFill>
                <a:latin typeface="Arimo"/>
                <a:hlinkClick r:id="rId5" tooltip="https://docs.github.com/fr/get-started/using-git/about-git"/>
              </a:rPr>
              <a:t>https://docs.github.com/fr/get-started/using-git/about-git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08524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508" y="514350"/>
            <a:ext cx="18288000" cy="9258300"/>
          </a:xfrm>
          <a:custGeom>
            <a:avLst/>
            <a:gdLst/>
            <a:ahLst/>
            <a:cxnLst/>
            <a:rect r="r" b="b" t="t" l="l"/>
            <a:pathLst>
              <a:path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6" t="0" r="-746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3178114" y="0"/>
          <a:ext cx="7284906" cy="13271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3271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Github introduction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2902839" cy="9454419"/>
          </a:xfrm>
          <a:custGeom>
            <a:avLst/>
            <a:gdLst/>
            <a:ahLst/>
            <a:cxnLst/>
            <a:rect r="r" b="b" t="t" l="l"/>
            <a:pathLst>
              <a:path h="9454419" w="12902839">
                <a:moveTo>
                  <a:pt x="0" y="0"/>
                </a:moveTo>
                <a:lnTo>
                  <a:pt x="12902839" y="0"/>
                </a:lnTo>
                <a:lnTo>
                  <a:pt x="12902839" y="9454419"/>
                </a:lnTo>
                <a:lnTo>
                  <a:pt x="0" y="9454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30" t="-43517" r="-2321" b="-4577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3178114" y="0"/>
          <a:ext cx="7284906" cy="12890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2890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Github introduction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28194" y="82078"/>
            <a:ext cx="3723926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Muli"/>
              </a:rPr>
              <a:t>Commands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832" y="-215597"/>
            <a:ext cx="17496337" cy="10287000"/>
          </a:xfrm>
          <a:custGeom>
            <a:avLst/>
            <a:gdLst/>
            <a:ahLst/>
            <a:cxnLst/>
            <a:rect r="r" b="b" t="t" l="l"/>
            <a:pathLst>
              <a:path h="10287000" w="17496337">
                <a:moveTo>
                  <a:pt x="0" y="0"/>
                </a:moveTo>
                <a:lnTo>
                  <a:pt x="17496336" y="0"/>
                </a:lnTo>
                <a:lnTo>
                  <a:pt x="174963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82" r="0" b="-106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3178114" y="0"/>
          <a:ext cx="7284906" cy="13271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3271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Github introduction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66579" y="2441413"/>
            <a:ext cx="12554843" cy="68168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28700"/>
            <a:ext cx="15670574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E2C4B"/>
                </a:solidFill>
                <a:latin typeface="Muli Ultra-Bold"/>
              </a:rPr>
              <a:t>Revert back to the last working stage</a:t>
            </a:r>
          </a:p>
          <a:p>
            <a:pPr algn="l">
              <a:lnSpc>
                <a:spcPts val="6000"/>
              </a:lnSpc>
            </a:pP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3178114" y="0"/>
          <a:ext cx="7284906" cy="128905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2890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Muli"/>
                        </a:rPr>
                        <a:t>Git and Github introduction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01D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7180" y="236488"/>
            <a:ext cx="9381148" cy="9814023"/>
            <a:chOff x="0" y="0"/>
            <a:chExt cx="7504918" cy="7851218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504919" cy="7851218"/>
            </a:xfrm>
            <a:custGeom>
              <a:avLst/>
              <a:gdLst/>
              <a:ahLst/>
              <a:cxnLst/>
              <a:rect r="r" b="b" t="t" l="l"/>
              <a:pathLst>
                <a:path h="7851218" w="7504919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8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249503"/>
            <a:ext cx="617312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98999" y="9709663"/>
            <a:ext cx="1720602" cy="4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90909"/>
                </a:solidFill>
                <a:latin typeface="Arimo"/>
              </a:rPr>
              <a:t>MGMA_2024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625301" y="1047750"/>
          <a:ext cx="7284906" cy="8191500"/>
        </p:xfrm>
        <a:graphic>
          <a:graphicData uri="http://schemas.openxmlformats.org/drawingml/2006/table">
            <a:tbl>
              <a:tblPr/>
              <a:tblGrid>
                <a:gridCol w="7254737"/>
              </a:tblGrid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90909"/>
                          </a:solidFill>
                          <a:latin typeface="Muli"/>
                        </a:rPr>
                        <a:t>Git and Github introduction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Muli"/>
                        </a:rPr>
                        <a:t>Git and GitHub instalation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2121"/>
                    </a:solidFill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Git and VScode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Git Branch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"/>
                        </a:rPr>
                        <a:t>Forking in git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DAGGyU6zrCA</dc:identifier>
  <dcterms:modified xsi:type="dcterms:W3CDTF">2011-08-01T06:04:30Z</dcterms:modified>
  <cp:revision>1</cp:revision>
  <dc:title>Tech Talks</dc:title>
</cp:coreProperties>
</file>